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34" r:id="rId2"/>
    <p:sldId id="335" r:id="rId3"/>
    <p:sldId id="1803" r:id="rId4"/>
    <p:sldId id="1788" r:id="rId5"/>
    <p:sldId id="1787" r:id="rId6"/>
    <p:sldId id="1790" r:id="rId7"/>
    <p:sldId id="1820" r:id="rId8"/>
    <p:sldId id="1864" r:id="rId9"/>
    <p:sldId id="1821" r:id="rId10"/>
    <p:sldId id="1865" r:id="rId11"/>
    <p:sldId id="1822" r:id="rId12"/>
    <p:sldId id="1866" r:id="rId13"/>
    <p:sldId id="1867" r:id="rId14"/>
    <p:sldId id="1868" r:id="rId15"/>
    <p:sldId id="1869" r:id="rId16"/>
    <p:sldId id="1870" r:id="rId17"/>
    <p:sldId id="1871" r:id="rId18"/>
    <p:sldId id="1872" r:id="rId19"/>
    <p:sldId id="1860" r:id="rId20"/>
    <p:sldId id="337" r:id="rId21"/>
  </p:sldIdLst>
  <p:sldSz cx="12192000" cy="6858000"/>
  <p:notesSz cx="7102475" cy="102330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Montserrat ExtraBold" panose="020B0604020202020204" charset="0"/>
      <p:bold r:id="rId32"/>
      <p:boldItalic r:id="rId33"/>
    </p:embeddedFont>
    <p:embeddedFont>
      <p:font typeface="Montserrat Medium" panose="020B0604020202020204" charset="0"/>
      <p:regular r:id="rId34"/>
      <p:italic r:id="rId35"/>
    </p:embeddedFont>
    <p:embeddedFont>
      <p:font typeface="Montserrat SemiBold" panose="020B0604020202020204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2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0000"/>
    <a:srgbClr val="00B050"/>
    <a:srgbClr val="FFFFFF"/>
    <a:srgbClr val="002060"/>
    <a:srgbClr val="C80030"/>
    <a:srgbClr val="FF4B4B"/>
    <a:srgbClr val="4E085C"/>
    <a:srgbClr val="0066CC"/>
    <a:srgbClr val="F61D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836" y="108"/>
      </p:cViewPr>
      <p:guideLst>
        <p:guide orient="horz" pos="215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5874" y="66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EBC9D-A56F-415C-A4D3-92864FA0151C}" type="datetimeFigureOut">
              <a:rPr lang="pt-BR" smtClean="0">
                <a:latin typeface="Montserrat" panose="00000500000000000000" pitchFamily="2" charset="0"/>
              </a:rPr>
              <a:t>09/04/2021</a:t>
            </a:fld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>
              <a:latin typeface="Montserrat" panose="00000500000000000000" pitchFamily="2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D02D1-3094-4A33-854B-BC5B733983FD}" type="slidenum">
              <a:rPr lang="pt-BR" smtClean="0">
                <a:latin typeface="Montserrat" panose="00000500000000000000" pitchFamily="2" charset="0"/>
              </a:rPr>
              <a:t>‹nº›</a:t>
            </a:fld>
            <a:endParaRPr lang="pt-BR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300" b="0" i="0" u="none" strike="noStrike" cap="none">
                <a:solidFill>
                  <a:schemeClr val="dk1"/>
                </a:solidFill>
                <a:latin typeface="Montserrat" panose="00000500000000000000" pitchFamily="2" charset="0"/>
                <a:ea typeface="Montserrat" panose="00000500000000000000" pitchFamily="2" charset="0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lang="pt-BR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75" tIns="49525" rIns="99075" bIns="49525" anchor="b" anchorCtr="0">
            <a:noAutofit/>
          </a:bodyPr>
          <a:lstStyle>
            <a:lvl1pPr>
              <a:defRPr>
                <a:latin typeface="Montserrat" panose="00000500000000000000" pitchFamily="2" charset="0"/>
              </a:defRPr>
            </a:lvl1pPr>
          </a:lstStyle>
          <a:p>
            <a:pPr algn="r">
              <a:buSzPts val="1300"/>
            </a:pPr>
            <a:fld id="{00000000-1234-1234-1234-123412341234}" type="slidenum">
              <a:rPr lang="pt-BR" sz="1300" smtClean="0">
                <a:solidFill>
                  <a:schemeClr val="dk1"/>
                </a:solidFill>
                <a:ea typeface="Calibri" panose="020F0502020204030204"/>
                <a:cs typeface="Calibri" panose="020F0502020204030204"/>
                <a:sym typeface="Calibri" panose="020F0502020204030204"/>
              </a:rPr>
              <a:t>‹nº›</a:t>
            </a:fld>
            <a:endParaRPr lang="pt-BR" sz="1300" dirty="0">
              <a:solidFill>
                <a:schemeClr val="dk1"/>
              </a:solidFill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Montserrat" panose="00000500000000000000" pitchFamily="2" charset="0"/>
        <a:ea typeface="Montserrat" panose="00000500000000000000" pitchFamily="2" charset="0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8" name="Rectangles 16"/>
          <p:cNvSpPr/>
          <p:nvPr userDrawn="1"/>
        </p:nvSpPr>
        <p:spPr>
          <a:xfrm rot="5400000">
            <a:off x="2091372" y="-1165222"/>
            <a:ext cx="166370" cy="38322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9" name="Rectangles 17"/>
          <p:cNvSpPr/>
          <p:nvPr userDrawn="1"/>
        </p:nvSpPr>
        <p:spPr>
          <a:xfrm rot="5400000">
            <a:off x="4950777" y="-32692"/>
            <a:ext cx="135890" cy="1856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s 3"/>
          <p:cNvSpPr/>
          <p:nvPr userDrawn="1"/>
        </p:nvSpPr>
        <p:spPr>
          <a:xfrm>
            <a:off x="-22225" y="3175"/>
            <a:ext cx="12236450" cy="6854825"/>
          </a:xfrm>
          <a:prstGeom prst="rect">
            <a:avLst/>
          </a:prstGeom>
          <a:gradFill>
            <a:gsLst>
              <a:gs pos="76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Rectangles 16"/>
          <p:cNvSpPr/>
          <p:nvPr userDrawn="1"/>
        </p:nvSpPr>
        <p:spPr>
          <a:xfrm rot="5400000">
            <a:off x="3104515" y="3293482"/>
            <a:ext cx="45719" cy="6299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6576" y="6251079"/>
            <a:ext cx="985299" cy="350243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93029" y="6251079"/>
            <a:ext cx="710322" cy="33828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74459" y="6252798"/>
            <a:ext cx="1431896" cy="36012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79785" y="6214583"/>
            <a:ext cx="405575" cy="395278"/>
          </a:xfrm>
          <a:prstGeom prst="rect">
            <a:avLst/>
          </a:prstGeom>
        </p:spPr>
      </p:pic>
      <p:sp>
        <p:nvSpPr>
          <p:cNvPr id="15" name="Rectangles 16"/>
          <p:cNvSpPr/>
          <p:nvPr userDrawn="1"/>
        </p:nvSpPr>
        <p:spPr>
          <a:xfrm rot="5400000" flipH="1">
            <a:off x="11781949" y="6097343"/>
            <a:ext cx="45719" cy="7743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s 8"/>
          <p:cNvSpPr/>
          <p:nvPr userDrawn="1"/>
        </p:nvSpPr>
        <p:spPr>
          <a:xfrm>
            <a:off x="1247775" y="2512695"/>
            <a:ext cx="5664835" cy="1946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0" hasCustomPrompt="1"/>
          </p:nvPr>
        </p:nvSpPr>
        <p:spPr>
          <a:xfrm>
            <a:off x="1625917" y="3188494"/>
            <a:ext cx="4908550" cy="595312"/>
          </a:xfrm>
        </p:spPr>
        <p:txBody>
          <a:bodyPr/>
          <a:lstStyle>
            <a:lvl1pPr marL="0" indent="0">
              <a:buNone/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Montserrat" panose="00000500000000000000" pitchFamily="2" charset="0"/>
                <a:cs typeface="Montserrat SemiBold" panose="00000700000000000000" pitchFamily="2" charset="0"/>
                <a:sym typeface="Arial" panose="020B0604020202020204"/>
              </a:defRPr>
            </a:lvl1pPr>
            <a:lvl2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2pPr>
            <a:lvl3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3pPr>
            <a:lvl4pPr>
              <a:defRPr lang="pt-BR" sz="2800" b="0" i="0" u="none" strike="noStrike" cap="none" dirty="0" smtClean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4pPr>
            <a:lvl5pPr>
              <a:defRPr lang="pt-BR" sz="2800" b="0" i="0" u="none" strike="noStrike" cap="none" dirty="0">
                <a:solidFill>
                  <a:schemeClr val="tx1"/>
                </a:solidFill>
                <a:latin typeface="Montserrat ExtraBold" panose="00000900000000000000" pitchFamily="2" charset="0"/>
                <a:ea typeface="Arial" panose="020B0604020202020204"/>
                <a:cs typeface="AvenirNext LT Pro Bold" panose="020B0804020202020204" charset="0"/>
                <a:sym typeface="Arial" panose="020B0604020202020204"/>
              </a:defRPr>
            </a:lvl5pPr>
          </a:lstStyle>
          <a:p>
            <a:pPr lvl="0"/>
            <a:r>
              <a:rPr lang="pt-BR" dirty="0"/>
              <a:t>CLIQUE PARA EDITAR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Montserrat" panose="00000500000000000000" pitchFamily="2" charset="0"/>
              </a:defRPr>
            </a:lvl1pPr>
          </a:lstStyle>
          <a:p>
            <a:fld id="{9A0DB2DC-4C9A-4742-B13C-FB6460FD3503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s 8"/>
          <p:cNvSpPr/>
          <p:nvPr/>
        </p:nvSpPr>
        <p:spPr>
          <a:xfrm>
            <a:off x="-15036" y="2347324"/>
            <a:ext cx="12207036" cy="2695630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088629" y="2307039"/>
            <a:ext cx="3590290" cy="2735915"/>
            <a:chOff x="2042" y="2027"/>
            <a:chExt cx="5654" cy="6948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042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89" y="2061"/>
              <a:ext cx="0" cy="69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2089" y="2061"/>
              <a:ext cx="5584" cy="2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7650" y="2027"/>
              <a:ext cx="0" cy="6939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567" y="8952"/>
              <a:ext cx="2129" cy="14"/>
            </a:xfrm>
            <a:prstGeom prst="line">
              <a:avLst/>
            </a:prstGeom>
            <a:ln w="53975" cmpd="sng">
              <a:solidFill>
                <a:schemeClr val="bg1">
                  <a:lumMod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Content Placeholder 1" descr="DHA SP LOGO-01"/>
          <p:cNvPicPr>
            <a:picLocks noChangeAspect="1"/>
          </p:cNvPicPr>
          <p:nvPr/>
        </p:nvPicPr>
        <p:blipFill>
          <a:blip r:embed="rId3"/>
          <a:srcRect l="1593"/>
          <a:stretch>
            <a:fillRect/>
          </a:stretch>
        </p:blipFill>
        <p:spPr>
          <a:xfrm>
            <a:off x="8410575" y="2985621"/>
            <a:ext cx="1699260" cy="48299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5078" y="4042539"/>
            <a:ext cx="1328879" cy="47237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4991" y="4034173"/>
            <a:ext cx="1027020" cy="489108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3896" y="2852278"/>
            <a:ext cx="769210" cy="749679"/>
          </a:xfrm>
          <a:prstGeom prst="rect">
            <a:avLst/>
          </a:prstGeom>
        </p:spPr>
      </p:pic>
      <p:sp>
        <p:nvSpPr>
          <p:cNvPr id="18" name="Text Box 16"/>
          <p:cNvSpPr txBox="1"/>
          <p:nvPr/>
        </p:nvSpPr>
        <p:spPr>
          <a:xfrm>
            <a:off x="1744462" y="2810283"/>
            <a:ext cx="5804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HIPERTENSÃO ARTERIAL</a:t>
            </a:r>
            <a:b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r>
              <a:rPr lang="pt-BR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NO IDOSO</a:t>
            </a:r>
          </a:p>
        </p:txBody>
      </p:sp>
      <p:sp>
        <p:nvSpPr>
          <p:cNvPr id="20" name="Text Box 16"/>
          <p:cNvSpPr txBox="1"/>
          <p:nvPr/>
        </p:nvSpPr>
        <p:spPr>
          <a:xfrm>
            <a:off x="1767205" y="3893820"/>
            <a:ext cx="4754245" cy="10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Coordenador: Roberto </a:t>
            </a:r>
            <a:r>
              <a:rPr lang="pt-BR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Dischinger</a:t>
            </a: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 Miranda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Coordenadores Adjuntos: Elizabeth Viana de Freitas, Sebastião Rodrigues Ferreira-Filho</a:t>
            </a:r>
            <a:endParaRPr lang="pt-BR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Medium" panose="00000600000000000000" pitchFamily="2" charset="0"/>
                <a:sym typeface="+mn-ea"/>
              </a:rPr>
              <a:t>Membros: Elisa Franco Assis Costa, Elizabeth Rosa Duarte e Ronaldo Fernandes Rosa</a:t>
            </a:r>
            <a:endParaRPr lang="pt-BR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Montserrat Medium" panose="00000600000000000000" pitchFamily="2" charset="0"/>
            </a:endParaRPr>
          </a:p>
        </p:txBody>
      </p:sp>
      <p:sp>
        <p:nvSpPr>
          <p:cNvPr id="22" name="Text Box 16"/>
          <p:cNvSpPr txBox="1"/>
          <p:nvPr/>
        </p:nvSpPr>
        <p:spPr>
          <a:xfrm rot="16200000">
            <a:off x="-919762" y="3346113"/>
            <a:ext cx="2875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30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CAPÍTULO </a:t>
            </a:r>
            <a:r>
              <a:rPr lang="pt-BR" altLang="en-US" sz="3000" dirty="0">
                <a:solidFill>
                  <a:srgbClr val="C00000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14</a:t>
            </a:r>
          </a:p>
        </p:txBody>
      </p:sp>
      <p:cxnSp>
        <p:nvCxnSpPr>
          <p:cNvPr id="24" name="Conector reto 23"/>
          <p:cNvCxnSpPr/>
          <p:nvPr/>
        </p:nvCxnSpPr>
        <p:spPr>
          <a:xfrm>
            <a:off x="1461936" y="2524475"/>
            <a:ext cx="0" cy="236291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6"/>
          <p:cNvSpPr txBox="1"/>
          <p:nvPr/>
        </p:nvSpPr>
        <p:spPr>
          <a:xfrm rot="16200000">
            <a:off x="-537422" y="3228197"/>
            <a:ext cx="3032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DIRETRIZES BRASILEIRAS </a:t>
            </a:r>
            <a:br>
              <a:rPr lang="pt-B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</a:br>
            <a:endParaRPr lang="pt-BR" altLang="en-US" dirty="0">
              <a:solidFill>
                <a:schemeClr val="tx1">
                  <a:lumMod val="65000"/>
                  <a:lumOff val="35000"/>
                </a:schemeClr>
              </a:solidFill>
              <a:latin typeface="Montserrat ExtraBold" panose="00000900000000000000" pitchFamily="2" charset="0"/>
              <a:cs typeface="AvenirNext LT Pro Bold" panose="020B0804020202020204" charset="0"/>
            </a:endParaRPr>
          </a:p>
        </p:txBody>
      </p:sp>
      <p:sp>
        <p:nvSpPr>
          <p:cNvPr id="26" name="Text Box 16"/>
          <p:cNvSpPr txBox="1"/>
          <p:nvPr/>
        </p:nvSpPr>
        <p:spPr>
          <a:xfrm rot="16200000">
            <a:off x="-433854" y="3419023"/>
            <a:ext cx="29021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pt-BR" altLang="en-US" sz="1055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 panose="00000900000000000000" pitchFamily="2" charset="0"/>
                <a:cs typeface="AvenirNext LT Pro Bold" panose="020B0804020202020204" charset="0"/>
              </a:rPr>
              <a:t>DA HIPERTENSÃO ARTERIAL 2020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625917" y="3131344"/>
            <a:ext cx="4908550" cy="595312"/>
          </a:xfrm>
        </p:spPr>
        <p:txBody>
          <a:bodyPr/>
          <a:lstStyle/>
          <a:p>
            <a:r>
              <a:rPr lang="pt-BR" dirty="0"/>
              <a:t>TRATAMENTO</a:t>
            </a:r>
          </a:p>
        </p:txBody>
      </p:sp>
    </p:spTree>
    <p:extLst>
      <p:ext uri="{BB962C8B-B14F-4D97-AF65-F5344CB8AC3E}">
        <p14:creationId xmlns:p14="http://schemas.microsoft.com/office/powerpoint/2010/main" val="29041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NÃO MEDICAMENTOSO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30484" y="1728534"/>
            <a:ext cx="896354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Rever periodicamente o real benefício e potencial risco de cada uma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Idosos são mais sal-sensíveis, mas também mais susceptíveis a hiponatremia e perda de apetite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Maior risco de </a:t>
            </a:r>
            <a:r>
              <a:rPr lang="pt-BR" sz="1800" kern="120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de</a:t>
            </a: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 hiperpotassemia (Fármacos, DRC)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Perda significativa de peso pode reduzir massa magra e piorar funcionalidade </a:t>
            </a:r>
          </a:p>
          <a:p>
            <a:pPr marL="895350" lvl="2" indent="-285750" eaLnBrk="0" fontAlgn="base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Importância do exercício e ingesta de proteínas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Tabagismo e consumo inadequado de álcool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Revisão de todos os medicamentos em uso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Idealmente equipe multidisciplinar 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TRATAMENTO FARMACOLÓGICO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666" y="1651590"/>
            <a:ext cx="8963545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Escolha da classe ou fármaco é semelhante ao adulto e considerar: </a:t>
            </a:r>
          </a:p>
          <a:p>
            <a:pPr marL="895350" lvl="1" indent="-28575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Comorbidades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Contraindicações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Possíveis Interações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Custo e Disponibilidade 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Posologia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Ajuste mais cuidadoso, principalmente nos frágeis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Risco de Quedas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Discreto aumento no início (princ. DIU)</a:t>
            </a:r>
          </a:p>
          <a:p>
            <a:pPr marL="8953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Longo prazo: provável efeito protetor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Montserrat" panose="00000500000000000000" pitchFamily="2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6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quarter" idx="10"/>
          </p:nvPr>
        </p:nvSpPr>
        <p:spPr>
          <a:xfrm>
            <a:off x="1616680" y="3066689"/>
            <a:ext cx="4908550" cy="595312"/>
          </a:xfrm>
        </p:spPr>
        <p:txBody>
          <a:bodyPr/>
          <a:lstStyle/>
          <a:p>
            <a:r>
              <a:rPr lang="pt-BR" dirty="0"/>
              <a:t>SITUAÇÕES 	ESPECIAIS</a:t>
            </a:r>
          </a:p>
        </p:txBody>
      </p:sp>
    </p:spTree>
    <p:extLst>
      <p:ext uri="{BB962C8B-B14F-4D97-AF65-F5344CB8AC3E}">
        <p14:creationId xmlns:p14="http://schemas.microsoft.com/office/powerpoint/2010/main" val="22414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STATUS FUNCIONAL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67430" y="1728534"/>
            <a:ext cx="8963545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Uso rotineiro de testes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Se possível realizar AGA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Velocidade de Marcha (VM)</a:t>
            </a:r>
          </a:p>
          <a:p>
            <a:pPr marL="989013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&lt;0,8 m/s = risco de fragilidade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Escala Clínica de Fragilidade</a:t>
            </a:r>
          </a:p>
          <a:p>
            <a:pPr marL="989013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Simples, bastante testada, validada em português, visão global do paciente, caracteriza prognóstico.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Fragilidade avançada</a:t>
            </a:r>
          </a:p>
          <a:p>
            <a:pPr marL="989013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PA mais baixa, menos IMC, menor MM, pior cognição e maior mortalidade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903FF43-8A75-48B9-BD72-59023E4CF1E1}"/>
              </a:ext>
            </a:extLst>
          </p:cNvPr>
          <p:cNvSpPr txBox="1"/>
          <p:nvPr/>
        </p:nvSpPr>
        <p:spPr>
          <a:xfrm>
            <a:off x="3798192" y="640012"/>
            <a:ext cx="2101857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FRAGILIDADE</a:t>
            </a:r>
          </a:p>
        </p:txBody>
      </p:sp>
    </p:spTree>
    <p:extLst>
      <p:ext uri="{BB962C8B-B14F-4D97-AF65-F5344CB8AC3E}">
        <p14:creationId xmlns:p14="http://schemas.microsoft.com/office/powerpoint/2010/main" val="156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DECLÍNIO COGNITIVO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276666" y="1374591"/>
            <a:ext cx="8963545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HAS envolvida tanto na demência vascular quanto na de Alzheimer</a:t>
            </a:r>
          </a:p>
          <a:p>
            <a:pPr marL="116363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HAS é a principal causa de AVE 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Tratamento AH </a:t>
            </a:r>
          </a:p>
          <a:p>
            <a:pPr marL="116363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Estudos epidemiológicos </a:t>
            </a:r>
          </a:p>
          <a:p>
            <a:pPr marL="152400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Clara prevenção de declínio cognitivo e demência</a:t>
            </a:r>
          </a:p>
          <a:p>
            <a:pPr marL="152400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Especialmente nos de longo prazo</a:t>
            </a:r>
          </a:p>
          <a:p>
            <a:pPr marL="116363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ECR</a:t>
            </a:r>
          </a:p>
          <a:p>
            <a:pPr marL="152400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Menor declínio cognitivo e LSB</a:t>
            </a:r>
          </a:p>
          <a:p>
            <a:pPr marL="197643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Tratamento intensivo mais eficiente</a:t>
            </a:r>
          </a:p>
          <a:p>
            <a:pPr marL="152400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Demência – prevenção não bem demonstrada</a:t>
            </a:r>
          </a:p>
          <a:p>
            <a:pPr marL="197643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Não era desfecho 1ário, falta de uniformidade na definição de demência e nos testes utilizados e curta duração dos estudos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903FF43-8A75-48B9-BD72-59023E4CF1E1}"/>
              </a:ext>
            </a:extLst>
          </p:cNvPr>
          <p:cNvSpPr txBox="1"/>
          <p:nvPr/>
        </p:nvSpPr>
        <p:spPr>
          <a:xfrm>
            <a:off x="4203590" y="628709"/>
            <a:ext cx="174438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DEMÊNCIA</a:t>
            </a:r>
          </a:p>
        </p:txBody>
      </p:sp>
    </p:spTree>
    <p:extLst>
      <p:ext uri="{BB962C8B-B14F-4D97-AF65-F5344CB8AC3E}">
        <p14:creationId xmlns:p14="http://schemas.microsoft.com/office/powerpoint/2010/main" val="288509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POLIFARMÁCIA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618412" y="1725573"/>
            <a:ext cx="385875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pt-BR" sz="18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POLIFARMÁCIA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Uso regular de 5 ou mais medicamentos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Prevalência aumenta junto com a idade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Maior chance de </a:t>
            </a:r>
            <a:r>
              <a:rPr lang="pt-BR" sz="1800" kern="120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EAs</a:t>
            </a: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, interações farmacológicas e piora na adesão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903FF43-8A75-48B9-BD72-59023E4CF1E1}"/>
              </a:ext>
            </a:extLst>
          </p:cNvPr>
          <p:cNvSpPr txBox="1"/>
          <p:nvPr/>
        </p:nvSpPr>
        <p:spPr>
          <a:xfrm>
            <a:off x="2915218" y="628709"/>
            <a:ext cx="1460656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ADESÃO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B7510E90-5E4C-487B-86F1-C68EA5E52827}"/>
              </a:ext>
            </a:extLst>
          </p:cNvPr>
          <p:cNvSpPr txBox="1"/>
          <p:nvPr/>
        </p:nvSpPr>
        <p:spPr>
          <a:xfrm>
            <a:off x="6405937" y="1725572"/>
            <a:ext cx="385875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defRPr/>
            </a:pPr>
            <a:r>
              <a:rPr lang="pt-BR" sz="18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ADESÃO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Causa frequente de controle inadequado da PA</a:t>
            </a:r>
          </a:p>
          <a:p>
            <a:pPr marL="285750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Buscar: </a:t>
            </a:r>
          </a:p>
          <a:p>
            <a:pPr marL="108108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Racionalizar a polifarmácia</a:t>
            </a:r>
          </a:p>
          <a:p>
            <a:pPr marL="108108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Dose única diária</a:t>
            </a:r>
          </a:p>
          <a:p>
            <a:pPr marL="108108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Combinações Fixas</a:t>
            </a:r>
          </a:p>
          <a:p>
            <a:pPr marL="1081088" marR="0" lvl="0" indent="-28575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pt-BR" sz="18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Ênfase nas medidas não farmacológicas</a:t>
            </a:r>
          </a:p>
        </p:txBody>
      </p:sp>
    </p:spTree>
    <p:extLst>
      <p:ext uri="{BB962C8B-B14F-4D97-AF65-F5344CB8AC3E}">
        <p14:creationId xmlns:p14="http://schemas.microsoft.com/office/powerpoint/2010/main" val="299612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HIPOTENSÃO ORTOSTÁTICA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811351" y="1887018"/>
            <a:ext cx="856929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Idosos são mais propensos a HO e HPP 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Aumentam risco de queda e devem ser pesquisadas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Controle adequado da PA diminui risco HO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Rever fármacos: </a:t>
            </a:r>
            <a:r>
              <a:rPr lang="pt-BR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alfabloqueadores</a:t>
            </a: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, dose DIU, antidepressivos tricíclicos, nitratos, simpatolíticos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Hidratação adequada, dieta </a:t>
            </a:r>
            <a:r>
              <a:rPr lang="pt-BR" sz="18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normossódica</a:t>
            </a: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, mudança de decúbito de forma lenta, elevação da cabeceira da cama, meias elásticas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Evitar refeições pesadas, rica em carboidratos, álcool</a:t>
            </a:r>
          </a:p>
          <a:p>
            <a:pPr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pt-BR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+mj-ea"/>
              <a:sym typeface="+mn-ea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E903FF43-8A75-48B9-BD72-59023E4CF1E1}"/>
              </a:ext>
            </a:extLst>
          </p:cNvPr>
          <p:cNvSpPr txBox="1"/>
          <p:nvPr/>
        </p:nvSpPr>
        <p:spPr>
          <a:xfrm>
            <a:off x="5673847" y="656417"/>
            <a:ext cx="231185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PÓS-PRANDIAL</a:t>
            </a:r>
          </a:p>
        </p:txBody>
      </p:sp>
    </p:spTree>
    <p:extLst>
      <p:ext uri="{BB962C8B-B14F-4D97-AF65-F5344CB8AC3E}">
        <p14:creationId xmlns:p14="http://schemas.microsoft.com/office/powerpoint/2010/main" val="276127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DESAFIOS DA HAS NO IDOSO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CB96B6-51D1-4C46-B1FA-4AEE5A4736C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1F8948C6-9578-41F4-A0FE-A6D366A6E03C}"/>
              </a:ext>
            </a:extLst>
          </p:cNvPr>
          <p:cNvSpPr txBox="1"/>
          <p:nvPr/>
        </p:nvSpPr>
        <p:spPr>
          <a:xfrm>
            <a:off x="613785" y="1351454"/>
            <a:ext cx="1113905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Maioria dos idosos são hipertensos, com alta prevalência de HSI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Os desafios não se restringem à idade, mas principalmente à condição funcional, social, nutricional e mental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Sobrevida está mais relacionada ao status funcional global que a idade </a:t>
            </a:r>
            <a:r>
              <a:rPr lang="pt-BR" i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per se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O diagnóstico de HA no idoso requer conhecimento de suas peculiaridades e uso frequente de monitorização fora do consultório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Dificuldades terapêuticas estão ligadas à adesão, presença ou não de polifarmácia, hipotensão ortostática, comorbidades como incontinência urinária, fadiga, entre outros, comuns nos idosos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Avaliação clínica deve incluir testes funcionais, como a velocidade de marcha e Escala de Fragilidade Clínica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Tratamento previne eventos CV, morte e declínio cognitivo, mesmo em idades avançadas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MEV funciona! Mas exige um cuidado maior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Diuréticos tiazídicos, BCC, IECA/BRA devem ser usados em monoterapia ou em combinação, como terapia inicial. BB quando houver indicação formal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A perda de peso e de reserva orgânica nas idades avançadas pode estar associada à diminuição gradativa da PA e implicar na </a:t>
            </a:r>
            <a:r>
              <a:rPr lang="pt-BR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desintensificação</a:t>
            </a: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 do tratamento</a:t>
            </a:r>
          </a:p>
          <a:p>
            <a:pPr indent="-285750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pt-BR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</a:rPr>
              <a:t>Idosos em cuidados paliativos por doenças avançadas ou fragilidade severa, o objetivo principal do tratamento é o controle dos sintomas.</a:t>
            </a:r>
            <a:endParaRPr lang="pt-BR" kern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+mj-ea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057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941647" y="1764030"/>
            <a:ext cx="10308705" cy="376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" panose="00000500000000000000" pitchFamily="2" charset="0"/>
                <a:sym typeface="+mn-ea"/>
              </a:rPr>
              <a:t>A prevalência de HA aumenta progressivamente com a idade, assim como de outros FR, elevando acentuadamente o risco CV entre os idosos.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" panose="00000500000000000000" pitchFamily="2" charset="0"/>
                <a:sym typeface="+mn-ea"/>
              </a:rPr>
              <a:t>Deve-se ter atenção às peculiaridades na medida da pressão para o diagnóstico correto, sendo que a avaliação da PA fora do consultório (AMPA, MRPA, MAPA) é fundamental no idoso devido ao maior risco no caso de tratamento inapropriado.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" panose="00000500000000000000" pitchFamily="2" charset="0"/>
                <a:sym typeface="+mn-ea"/>
              </a:rPr>
              <a:t>Status funcional e cognitivo devem ser avaliados. A decisão terapêutica e a meta de PA devem se basear mais na condição funcional e sobrevida do que na idade cronológica.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" panose="00000500000000000000" pitchFamily="2" charset="0"/>
                <a:sym typeface="+mn-ea"/>
              </a:rPr>
              <a:t>Tratamento reduz o risco CV e de declínio cognitivo. As comorbidades, que se apresentam em maior frequência no idoso, devem nortear os fármacos de escolha ou a ser evitados.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90000"/>
              </a:lnSpc>
              <a:spcAft>
                <a:spcPts val="2400"/>
              </a:spcAft>
              <a:buClr>
                <a:srgbClr val="C00000"/>
              </a:buClr>
              <a:buSzTx/>
              <a:buFont typeface="+mj-lt"/>
              <a:buAutoNum type="arabicPeriod"/>
              <a:defRPr/>
            </a:pPr>
            <a:r>
              <a:rPr lang="pt-BR" sz="1600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Montserrat" panose="00000500000000000000" pitchFamily="2" charset="0"/>
                <a:sym typeface="+mn-ea"/>
              </a:rPr>
              <a:t>Atenção especial deve ser direcionada a rede de suporte familiar, presença de polifarmácia, adesão e ao maior risco de HO.</a:t>
            </a:r>
          </a:p>
        </p:txBody>
      </p:sp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MENSAGENS PRINCIPAIS DO CAPÍTULO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7901948" y="685780"/>
            <a:ext cx="22447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(KEY MESSAGES)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91BA971-5977-40C4-ABB4-0E98C81BC0A5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</a:t>
            </a:r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, </a:t>
            </a:r>
          </a:p>
          <a:p>
            <a:r>
              <a:rPr lang="pt-BR" sz="900">
                <a:latin typeface="Montserrat Medium" panose="00000600000000000000" pitchFamily="2" charset="0"/>
                <a:cs typeface="Avenir LT Std 55 Roman" panose="020B0503020203020204" charset="0"/>
              </a:rPr>
              <a:t>Feitosa 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8"/>
          <p:cNvSpPr txBox="1"/>
          <p:nvPr/>
        </p:nvSpPr>
        <p:spPr>
          <a:xfrm>
            <a:off x="291464" y="228447"/>
            <a:ext cx="10478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DECLARAÇÃO</a:t>
            </a:r>
          </a:p>
        </p:txBody>
      </p:sp>
      <p:sp>
        <p:nvSpPr>
          <p:cNvPr id="6" name="Text Box 19"/>
          <p:cNvSpPr txBox="1"/>
          <p:nvPr/>
        </p:nvSpPr>
        <p:spPr>
          <a:xfrm>
            <a:off x="1350009" y="750890"/>
            <a:ext cx="59607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800" dirty="0"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DE CONFLITO DE INTERESSES</a:t>
            </a:r>
          </a:p>
        </p:txBody>
      </p:sp>
      <p:sp>
        <p:nvSpPr>
          <p:cNvPr id="7" name="Text Box 12"/>
          <p:cNvSpPr txBox="1"/>
          <p:nvPr/>
        </p:nvSpPr>
        <p:spPr>
          <a:xfrm>
            <a:off x="1847273" y="1893793"/>
            <a:ext cx="8394608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De acordo com a Resolução 1595/2000 do Conselho Federal de Medicina e com a RDC 96/2008 da ANVISA, declaro: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Palestrante de XXXXXX, XXXXXX, XXXXXX, XXXXXX, XXXXXXX e XXXXXXX.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2000" b="1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🗸</a:t>
            </a:r>
            <a:r>
              <a:rPr lang="pt-BR" sz="1600" i="0" dirty="0">
                <a:solidFill>
                  <a:srgbClr val="4C4C4C"/>
                </a:solidFill>
                <a:effectLst/>
                <a:latin typeface="Montserrat Medium" panose="00000600000000000000" pitchFamily="2" charset="0"/>
              </a:rPr>
              <a:t> </a:t>
            </a: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Consultor da XXXXXXXX</a:t>
            </a:r>
          </a:p>
          <a:p>
            <a:pPr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Os meus pré-requisitos para participar desta atividade são a autonomia do pensamento científico, a interdependência de opiniões e a liberdade de expressão.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endParaRPr lang="pt-BR" sz="1600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Nome Sobrenome</a:t>
            </a:r>
          </a:p>
          <a:p>
            <a:pPr algn="ctr"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600" b="1" spc="-8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Medium" panose="00000600000000000000" pitchFamily="2" charset="0"/>
                <a:cs typeface="Segoe UI Semibold" panose="020B0702040204020203" pitchFamily="34" charset="0"/>
              </a:rPr>
              <a:t>CRM XXXXX</a:t>
            </a:r>
            <a:endParaRPr lang="en-US" sz="1600" b="1" spc="-80" dirty="0">
              <a:solidFill>
                <a:schemeClr val="tx1">
                  <a:lumMod val="75000"/>
                  <a:lumOff val="25000"/>
                </a:schemeClr>
              </a:solidFill>
              <a:latin typeface="Montserrat Medium" panose="00000600000000000000" pitchFamily="2" charset="0"/>
              <a:cs typeface="Segoe UI Semibold" panose="020B07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s 11"/>
          <p:cNvSpPr/>
          <p:nvPr/>
        </p:nvSpPr>
        <p:spPr>
          <a:xfrm>
            <a:off x="0" y="-97790"/>
            <a:ext cx="12342495" cy="6955790"/>
          </a:xfrm>
          <a:prstGeom prst="rect">
            <a:avLst/>
          </a:prstGeom>
          <a:solidFill>
            <a:schemeClr val="bg2">
              <a:lumMod val="50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217169" y="3071356"/>
            <a:ext cx="67100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4400" dirty="0">
                <a:solidFill>
                  <a:schemeClr val="bg1"/>
                </a:solidFill>
                <a:latin typeface="Montserrat SemiBold" panose="00000700000000000000" pitchFamily="2" charset="0"/>
                <a:cs typeface="AvenirNext LT Pro Bold" panose="020B0804020202020204" charset="0"/>
              </a:rPr>
              <a:t>OBRIGADO</a:t>
            </a:r>
            <a:endParaRPr lang="pt-BR" altLang="en-US" sz="4400" dirty="0">
              <a:solidFill>
                <a:srgbClr val="F61D25"/>
              </a:solidFill>
              <a:latin typeface="Montserrat SemiBold" panose="00000700000000000000" pitchFamily="2" charset="0"/>
              <a:cs typeface="AvenirNext LT Pro Bold" panose="020B0804020202020204" charset="0"/>
            </a:endParaRPr>
          </a:p>
        </p:txBody>
      </p:sp>
      <p:sp>
        <p:nvSpPr>
          <p:cNvPr id="17" name="Rectangles 16"/>
          <p:cNvSpPr/>
          <p:nvPr/>
        </p:nvSpPr>
        <p:spPr>
          <a:xfrm rot="5400000">
            <a:off x="7886448" y="-473458"/>
            <a:ext cx="141792" cy="8770304"/>
          </a:xfrm>
          <a:prstGeom prst="rect">
            <a:avLst/>
          </a:prstGeom>
          <a:solidFill>
            <a:srgbClr val="F61D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ontserrat" panose="00000500000000000000" pitchFamily="2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0977" y="2224968"/>
            <a:ext cx="2079365" cy="7391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187" y="2281253"/>
            <a:ext cx="1315677" cy="62657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5923" y="1030411"/>
            <a:ext cx="3136495" cy="78884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0795" y="876682"/>
            <a:ext cx="1034459" cy="100819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370389" y="4697433"/>
            <a:ext cx="28384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1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2</a:t>
            </a:r>
          </a:p>
          <a:p>
            <a:endParaRPr lang="pt-BR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r>
              <a:rPr lang="pt-BR" dirty="0">
                <a:solidFill>
                  <a:schemeClr val="bg1"/>
                </a:solidFill>
                <a:latin typeface="Montserrat Medium" panose="00000600000000000000" pitchFamily="2" charset="0"/>
              </a:rPr>
              <a:t>CONTATO 3</a:t>
            </a:r>
          </a:p>
        </p:txBody>
      </p:sp>
      <p:sp>
        <p:nvSpPr>
          <p:cNvPr id="15" name="Shape 4804"/>
          <p:cNvSpPr/>
          <p:nvPr/>
        </p:nvSpPr>
        <p:spPr>
          <a:xfrm>
            <a:off x="1020353" y="4743613"/>
            <a:ext cx="279328" cy="20314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05000"/>
                </a:moveTo>
                <a:cubicBezTo>
                  <a:pt x="114544" y="105444"/>
                  <a:pt x="114505" y="105877"/>
                  <a:pt x="114450" y="106305"/>
                </a:cubicBezTo>
                <a:lnTo>
                  <a:pt x="80772" y="60000"/>
                </a:lnTo>
                <a:lnTo>
                  <a:pt x="114450" y="13694"/>
                </a:lnTo>
                <a:cubicBezTo>
                  <a:pt x="114505" y="14122"/>
                  <a:pt x="114544" y="14555"/>
                  <a:pt x="114544" y="15000"/>
                </a:cubicBezTo>
                <a:cubicBezTo>
                  <a:pt x="114544" y="15000"/>
                  <a:pt x="114544" y="105000"/>
                  <a:pt x="114544" y="105000"/>
                </a:cubicBezTo>
                <a:close/>
                <a:moveTo>
                  <a:pt x="109088" y="112500"/>
                </a:moveTo>
                <a:lnTo>
                  <a:pt x="10911" y="112500"/>
                </a:lnTo>
                <a:cubicBezTo>
                  <a:pt x="10272" y="112500"/>
                  <a:pt x="9661" y="112322"/>
                  <a:pt x="9094" y="112044"/>
                </a:cubicBezTo>
                <a:lnTo>
                  <a:pt x="43083" y="65300"/>
                </a:lnTo>
                <a:lnTo>
                  <a:pt x="52444" y="78177"/>
                </a:lnTo>
                <a:cubicBezTo>
                  <a:pt x="54533" y="81050"/>
                  <a:pt x="57266" y="82483"/>
                  <a:pt x="60000" y="82483"/>
                </a:cubicBezTo>
                <a:cubicBezTo>
                  <a:pt x="62733" y="82483"/>
                  <a:pt x="65466" y="81050"/>
                  <a:pt x="67550" y="78177"/>
                </a:cubicBezTo>
                <a:lnTo>
                  <a:pt x="76916" y="65300"/>
                </a:lnTo>
                <a:lnTo>
                  <a:pt x="110911" y="112044"/>
                </a:lnTo>
                <a:cubicBezTo>
                  <a:pt x="110338" y="112322"/>
                  <a:pt x="109733" y="112500"/>
                  <a:pt x="109088" y="112500"/>
                </a:cubicBezTo>
                <a:moveTo>
                  <a:pt x="5455" y="105000"/>
                </a:moveTo>
                <a:lnTo>
                  <a:pt x="5455" y="15000"/>
                </a:lnTo>
                <a:cubicBezTo>
                  <a:pt x="5455" y="14555"/>
                  <a:pt x="5494" y="14122"/>
                  <a:pt x="5550" y="13694"/>
                </a:cubicBezTo>
                <a:lnTo>
                  <a:pt x="39227" y="60000"/>
                </a:lnTo>
                <a:lnTo>
                  <a:pt x="5550" y="106305"/>
                </a:lnTo>
                <a:cubicBezTo>
                  <a:pt x="5494" y="105877"/>
                  <a:pt x="5455" y="105444"/>
                  <a:pt x="5455" y="105000"/>
                </a:cubicBezTo>
                <a:moveTo>
                  <a:pt x="10911" y="7500"/>
                </a:moveTo>
                <a:lnTo>
                  <a:pt x="109088" y="7500"/>
                </a:lnTo>
                <a:cubicBezTo>
                  <a:pt x="109733" y="7500"/>
                  <a:pt x="110338" y="7677"/>
                  <a:pt x="110911" y="7961"/>
                </a:cubicBezTo>
                <a:lnTo>
                  <a:pt x="63694" y="72877"/>
                </a:lnTo>
                <a:cubicBezTo>
                  <a:pt x="62711" y="74233"/>
                  <a:pt x="61394" y="74983"/>
                  <a:pt x="60000" y="74983"/>
                </a:cubicBezTo>
                <a:cubicBezTo>
                  <a:pt x="58605" y="74983"/>
                  <a:pt x="57288" y="74233"/>
                  <a:pt x="56300" y="72877"/>
                </a:cubicBezTo>
                <a:lnTo>
                  <a:pt x="9094" y="7961"/>
                </a:lnTo>
                <a:cubicBezTo>
                  <a:pt x="9661" y="7677"/>
                  <a:pt x="10272" y="7500"/>
                  <a:pt x="10911" y="7500"/>
                </a:cubicBezTo>
                <a:moveTo>
                  <a:pt x="109088" y="0"/>
                </a:moveTo>
                <a:lnTo>
                  <a:pt x="10911" y="0"/>
                </a:lnTo>
                <a:cubicBezTo>
                  <a:pt x="4883" y="0"/>
                  <a:pt x="0" y="6716"/>
                  <a:pt x="0" y="15000"/>
                </a:cubicBezTo>
                <a:lnTo>
                  <a:pt x="0" y="105000"/>
                </a:lnTo>
                <a:cubicBezTo>
                  <a:pt x="0" y="113283"/>
                  <a:pt x="4883" y="120000"/>
                  <a:pt x="10911" y="120000"/>
                </a:cubicBezTo>
                <a:lnTo>
                  <a:pt x="109088" y="120000"/>
                </a:lnTo>
                <a:cubicBezTo>
                  <a:pt x="115116" y="120000"/>
                  <a:pt x="120000" y="113283"/>
                  <a:pt x="120000" y="105000"/>
                </a:cubicBezTo>
                <a:lnTo>
                  <a:pt x="120000" y="15000"/>
                </a:lnTo>
                <a:cubicBezTo>
                  <a:pt x="120000" y="6716"/>
                  <a:pt x="115116" y="0"/>
                  <a:pt x="109088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6" name="Shape 4833"/>
          <p:cNvSpPr/>
          <p:nvPr/>
        </p:nvSpPr>
        <p:spPr>
          <a:xfrm>
            <a:off x="1020351" y="5569218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6" y="0"/>
                  <a:pt x="0" y="26861"/>
                  <a:pt x="0" y="60000"/>
                </a:cubicBezTo>
                <a:cubicBezTo>
                  <a:pt x="0" y="93138"/>
                  <a:pt x="26866" y="120000"/>
                  <a:pt x="60000" y="120000"/>
                </a:cubicBezTo>
                <a:cubicBezTo>
                  <a:pt x="93133" y="120000"/>
                  <a:pt x="120000" y="93138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moveTo>
                  <a:pt x="74611" y="51777"/>
                </a:moveTo>
                <a:cubicBezTo>
                  <a:pt x="66527" y="51777"/>
                  <a:pt x="65444" y="56644"/>
                  <a:pt x="65444" y="56644"/>
                </a:cubicBezTo>
                <a:lnTo>
                  <a:pt x="65455" y="51816"/>
                </a:lnTo>
                <a:lnTo>
                  <a:pt x="54544" y="51816"/>
                </a:lnTo>
                <a:lnTo>
                  <a:pt x="54544" y="81816"/>
                </a:lnTo>
                <a:lnTo>
                  <a:pt x="65455" y="81816"/>
                </a:lnTo>
                <a:lnTo>
                  <a:pt x="65455" y="65455"/>
                </a:lnTo>
                <a:cubicBezTo>
                  <a:pt x="65455" y="65455"/>
                  <a:pt x="65455" y="59961"/>
                  <a:pt x="70088" y="59961"/>
                </a:cubicBezTo>
                <a:cubicBezTo>
                  <a:pt x="72700" y="59961"/>
                  <a:pt x="73638" y="62400"/>
                  <a:pt x="73638" y="65455"/>
                </a:cubicBezTo>
                <a:lnTo>
                  <a:pt x="73638" y="81816"/>
                </a:lnTo>
                <a:lnTo>
                  <a:pt x="84544" y="81816"/>
                </a:lnTo>
                <a:lnTo>
                  <a:pt x="84544" y="65455"/>
                </a:lnTo>
                <a:cubicBezTo>
                  <a:pt x="84544" y="56916"/>
                  <a:pt x="80833" y="51777"/>
                  <a:pt x="74611" y="51777"/>
                </a:cubicBezTo>
                <a:moveTo>
                  <a:pt x="38183" y="81816"/>
                </a:moveTo>
                <a:lnTo>
                  <a:pt x="49050" y="81816"/>
                </a:lnTo>
                <a:lnTo>
                  <a:pt x="49050" y="51777"/>
                </a:lnTo>
                <a:lnTo>
                  <a:pt x="38183" y="51777"/>
                </a:lnTo>
                <a:cubicBezTo>
                  <a:pt x="38183" y="51777"/>
                  <a:pt x="38183" y="81816"/>
                  <a:pt x="38183" y="81816"/>
                </a:cubicBezTo>
                <a:close/>
                <a:moveTo>
                  <a:pt x="43616" y="38183"/>
                </a:moveTo>
                <a:cubicBezTo>
                  <a:pt x="40616" y="38183"/>
                  <a:pt x="38183" y="40627"/>
                  <a:pt x="38183" y="43644"/>
                </a:cubicBezTo>
                <a:cubicBezTo>
                  <a:pt x="38183" y="46661"/>
                  <a:pt x="40616" y="49105"/>
                  <a:pt x="43616" y="49105"/>
                </a:cubicBezTo>
                <a:cubicBezTo>
                  <a:pt x="46616" y="49105"/>
                  <a:pt x="49050" y="46661"/>
                  <a:pt x="49050" y="43644"/>
                </a:cubicBezTo>
                <a:cubicBezTo>
                  <a:pt x="49050" y="40627"/>
                  <a:pt x="46616" y="38183"/>
                  <a:pt x="43616" y="3818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8" name="Shape 4837"/>
          <p:cNvSpPr/>
          <p:nvPr/>
        </p:nvSpPr>
        <p:spPr>
          <a:xfrm>
            <a:off x="1020353" y="5137750"/>
            <a:ext cx="279328" cy="27932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816" y="76361"/>
                </a:moveTo>
                <a:cubicBezTo>
                  <a:pt x="81816" y="79372"/>
                  <a:pt x="79372" y="81816"/>
                  <a:pt x="76361" y="81816"/>
                </a:cubicBezTo>
                <a:lnTo>
                  <a:pt x="43638" y="81816"/>
                </a:lnTo>
                <a:cubicBezTo>
                  <a:pt x="40627" y="81816"/>
                  <a:pt x="38183" y="79372"/>
                  <a:pt x="38183" y="76361"/>
                </a:cubicBezTo>
                <a:lnTo>
                  <a:pt x="38183" y="57272"/>
                </a:lnTo>
                <a:lnTo>
                  <a:pt x="43911" y="57272"/>
                </a:lnTo>
                <a:cubicBezTo>
                  <a:pt x="43761" y="58166"/>
                  <a:pt x="43638" y="59066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3" y="76361"/>
                  <a:pt x="76361" y="69038"/>
                  <a:pt x="76361" y="60000"/>
                </a:cubicBezTo>
                <a:cubicBezTo>
                  <a:pt x="76361" y="59066"/>
                  <a:pt x="76238" y="58166"/>
                  <a:pt x="76088" y="57272"/>
                </a:cubicBezTo>
                <a:lnTo>
                  <a:pt x="81816" y="57272"/>
                </a:lnTo>
                <a:cubicBezTo>
                  <a:pt x="81816" y="57272"/>
                  <a:pt x="81816" y="76361"/>
                  <a:pt x="81816" y="76361"/>
                </a:cubicBezTo>
                <a:close/>
                <a:moveTo>
                  <a:pt x="60000" y="49088"/>
                </a:move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moveTo>
                  <a:pt x="70911" y="40911"/>
                </a:moveTo>
                <a:lnTo>
                  <a:pt x="79088" y="40911"/>
                </a:lnTo>
                <a:lnTo>
                  <a:pt x="79088" y="49088"/>
                </a:lnTo>
                <a:lnTo>
                  <a:pt x="70911" y="49088"/>
                </a:lnTo>
                <a:cubicBezTo>
                  <a:pt x="70911" y="49088"/>
                  <a:pt x="70911" y="40911"/>
                  <a:pt x="70911" y="40911"/>
                </a:cubicBezTo>
                <a:close/>
                <a:moveTo>
                  <a:pt x="76361" y="32727"/>
                </a:moveTo>
                <a:lnTo>
                  <a:pt x="43638" y="32727"/>
                </a:lnTo>
                <a:cubicBezTo>
                  <a:pt x="37611" y="32727"/>
                  <a:pt x="32727" y="37611"/>
                  <a:pt x="32727" y="43638"/>
                </a:cubicBezTo>
                <a:lnTo>
                  <a:pt x="32727" y="76361"/>
                </a:lnTo>
                <a:cubicBezTo>
                  <a:pt x="32727" y="82388"/>
                  <a:pt x="37611" y="87272"/>
                  <a:pt x="43638" y="87272"/>
                </a:cubicBezTo>
                <a:lnTo>
                  <a:pt x="76361" y="87272"/>
                </a:lnTo>
                <a:cubicBezTo>
                  <a:pt x="82388" y="87272"/>
                  <a:pt x="87272" y="82388"/>
                  <a:pt x="87272" y="76361"/>
                </a:cubicBezTo>
                <a:lnTo>
                  <a:pt x="87272" y="43638"/>
                </a:lnTo>
                <a:cubicBezTo>
                  <a:pt x="87272" y="37611"/>
                  <a:pt x="82388" y="32727"/>
                  <a:pt x="76361" y="32727"/>
                </a:cubicBezTo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7"/>
                  <a:pt x="29872" y="5455"/>
                  <a:pt x="60000" y="5455"/>
                </a:cubicBezTo>
                <a:cubicBezTo>
                  <a:pt x="90127" y="5455"/>
                  <a:pt x="114544" y="29877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60000" y="0"/>
                </a:moveTo>
                <a:cubicBezTo>
                  <a:pt x="26861" y="0"/>
                  <a:pt x="0" y="26861"/>
                  <a:pt x="0" y="60000"/>
                </a:cubicBezTo>
                <a:cubicBezTo>
                  <a:pt x="0" y="93138"/>
                  <a:pt x="26861" y="120000"/>
                  <a:pt x="60000" y="120000"/>
                </a:cubicBezTo>
                <a:cubicBezTo>
                  <a:pt x="93138" y="120000"/>
                  <a:pt x="120000" y="93138"/>
                  <a:pt x="120000" y="60000"/>
                </a:cubicBezTo>
                <a:cubicBezTo>
                  <a:pt x="120000" y="26861"/>
                  <a:pt x="93138" y="0"/>
                  <a:pt x="6000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19038" tIns="19038" rIns="19038" bIns="19038" anchor="ctr" anchorCtr="0">
            <a:noAutofit/>
          </a:bodyPr>
          <a:lstStyle/>
          <a:p>
            <a:endParaRPr sz="1500" dirty="0">
              <a:solidFill>
                <a:schemeClr val="dk1"/>
              </a:solidFill>
              <a:latin typeface="Montserrat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0402" y="6171396"/>
            <a:ext cx="432016" cy="4320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10048318" y="6110516"/>
            <a:ext cx="22456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DESENVOLVIDO POR 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VALUAR PRÓ_MARKETING</a:t>
            </a:r>
            <a:b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pt-BR" sz="1000" dirty="0">
                <a:solidFill>
                  <a:schemeClr val="bg1"/>
                </a:solidFill>
                <a:latin typeface="Montserrat Medium" panose="00000600000000000000" pitchFamily="2" charset="0"/>
              </a:rPr>
              <a:t>www.valuar.com.br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12"/>
          <p:cNvSpPr txBox="1"/>
          <p:nvPr/>
        </p:nvSpPr>
        <p:spPr>
          <a:xfrm>
            <a:off x="986241" y="1651590"/>
            <a:ext cx="960991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</a:pPr>
            <a:r>
              <a:rPr lang="pt-BR" sz="18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QUEM É O IDOSO?</a:t>
            </a:r>
          </a:p>
          <a:p>
            <a:pPr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Conceito Cronológico: 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60 ou mais (países em desenvolvimento) 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65 ou mais (países desenvolvidos)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Muito idosos: 80 ou mais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endParaRPr lang="pt-BR" sz="1800" kern="1200" dirty="0">
              <a:solidFill>
                <a:schemeClr val="tx1">
                  <a:lumMod val="85000"/>
                  <a:lumOff val="15000"/>
                </a:schemeClr>
              </a:solidFill>
              <a:latin typeface="Montserrat" panose="00000500000000000000" pitchFamily="2" charset="0"/>
              <a:ea typeface="+mj-ea"/>
              <a:cs typeface="Montserrat" panose="00000500000000000000" pitchFamily="2" charset="0"/>
              <a:sym typeface="+mn-ea"/>
            </a:endParaRP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</a:pPr>
            <a:r>
              <a:rPr lang="pt-BR" sz="18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Expectativa de Vida “em vida”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Indivíduos com 80 anos completos: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Mulheres: 10,4 anos sobrevida adicional média</a:t>
            </a:r>
          </a:p>
          <a:p>
            <a:pPr marL="285750" indent="-285750" algn="just">
              <a:lnSpc>
                <a:spcPct val="100000"/>
              </a:lnSpc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Char char="•"/>
            </a:pPr>
            <a:r>
              <a:rPr lang="pt-BR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Homens: 8,6 anos sobrevida adicional média</a:t>
            </a:r>
          </a:p>
        </p:txBody>
      </p:sp>
      <p:sp>
        <p:nvSpPr>
          <p:cNvPr id="14" name="Text Box 18"/>
          <p:cNvSpPr txBox="1"/>
          <p:nvPr/>
        </p:nvSpPr>
        <p:spPr>
          <a:xfrm>
            <a:off x="291464" y="228447"/>
            <a:ext cx="10478136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INTRODUÇÃO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832DABE-6497-47E7-BE5C-F8F56A468994}"/>
              </a:ext>
            </a:extLst>
          </p:cNvPr>
          <p:cNvSpPr txBox="1"/>
          <p:nvPr/>
        </p:nvSpPr>
        <p:spPr>
          <a:xfrm>
            <a:off x="7331105" y="2998066"/>
            <a:ext cx="3874654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latin typeface="Montserrat Medium" panose="00000600000000000000" pitchFamily="2" charset="0"/>
              </a:rPr>
              <a:t>Tempo suficiente para obter os benefícios do tratamento da HAS.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37B6795-C7A7-4579-9816-C6A015DF3CEE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19"/>
          <p:cNvSpPr txBox="1"/>
          <p:nvPr/>
        </p:nvSpPr>
        <p:spPr>
          <a:xfrm>
            <a:off x="1640608" y="5359344"/>
            <a:ext cx="9530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Figura 1.3 – Prevalência populacional de hipertensão arterial segundo diferentes critérios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pt-BR" sz="1200" b="1" kern="120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  <a:sym typeface="+mn-ea"/>
              </a:rPr>
              <a:t>diagnósticos, em adultos com 18 anos de idade ou superior, ambos os sexos, por faixa etária (Brasil, 2013). </a:t>
            </a:r>
          </a:p>
        </p:txBody>
      </p:sp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PREVALÊNCIA DA HAS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895165" y="627499"/>
            <a:ext cx="8677375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AUMENTA COM A IDADE, INDEPENDENTE DA FORMA DE AVALIAÇÃO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03D9E48-A21A-4808-9A90-0845471BDB47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F717991-881B-4756-8690-4F821E87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99" y="1297391"/>
            <a:ext cx="5353001" cy="40181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15666" y="1628507"/>
            <a:ext cx="979247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  <a:defRPr sz="1800" b="1" kern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</a:defRPr>
            </a:lvl1pPr>
          </a:lstStyle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A PAD aumenta até cerca de 50 anos, estabiliza-se dos 50 aos 60 anos e diminui posteriormente, enquanto a PAS tende a aumentar durante toda a vida. Assim, pressão de pulso (PP = PAS – PAD), um indicador hemodinâmico útil de rigidez vascular arterial, aumenta com a idade.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Rigidez Arterial  </a:t>
            </a:r>
          </a:p>
          <a:p>
            <a:pPr algn="l">
              <a:spcAft>
                <a:spcPts val="1200"/>
              </a:spcAft>
            </a:pPr>
            <a:r>
              <a:rPr lang="pt-BR" b="0" dirty="0">
                <a:sym typeface="+mn-ea"/>
              </a:rPr>
              <a:t>- Maior sensibilidade ao sal, estresse hemodinâmico crônico, fragmentação e desalinhamento das fibras de elastina + substituição por fibras colágenas, deposição de cálcio</a:t>
            </a:r>
          </a:p>
          <a:p>
            <a:pPr marL="285750" indent="-28575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Aumento da VOP faz com que Onda Reflexa atinja raiz aórtica na fase </a:t>
            </a:r>
            <a:r>
              <a:rPr lang="pt-BR" b="0" dirty="0" err="1">
                <a:sym typeface="+mn-ea"/>
              </a:rPr>
              <a:t>protomesossistólica</a:t>
            </a:r>
            <a:r>
              <a:rPr lang="pt-BR" b="0" dirty="0">
                <a:sym typeface="+mn-ea"/>
              </a:rPr>
              <a:t>, levando ao aumento da PAS e o alargamento da pressão de pulso observadas nos idosos</a:t>
            </a: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8D7FCB31-D462-4705-A029-D1CD39D4E1E1}"/>
              </a:ext>
            </a:extLst>
          </p:cNvPr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FISIOPATOLOGIA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6ACEEDA-17FD-425D-AF5F-E27CD36F6458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8"/>
          <p:cNvSpPr txBox="1"/>
          <p:nvPr/>
        </p:nvSpPr>
        <p:spPr>
          <a:xfrm>
            <a:off x="291464" y="228447"/>
            <a:ext cx="951188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6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ENRIJECIMENTO ARTERIAL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A531C77-33CA-48AD-84A7-020F86FEFB20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CF17DBE-592C-44B6-8BEE-E6CDFECC3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9573" y="1155289"/>
            <a:ext cx="3005948" cy="230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8">
            <a:extLst>
              <a:ext uri="{FF2B5EF4-FFF2-40B4-BE49-F238E27FC236}">
                <a16:creationId xmlns:a16="http://schemas.microsoft.com/office/drawing/2014/main" id="{B33BFB4C-AB7B-4561-9333-F0DD267ACA7B}"/>
              </a:ext>
            </a:extLst>
          </p:cNvPr>
          <p:cNvSpPr txBox="1"/>
          <p:nvPr/>
        </p:nvSpPr>
        <p:spPr>
          <a:xfrm>
            <a:off x="2053149" y="4310106"/>
            <a:ext cx="2291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VOP</a:t>
            </a:r>
          </a:p>
        </p:txBody>
      </p:sp>
      <p:sp>
        <p:nvSpPr>
          <p:cNvPr id="9" name="CaixaDeTexto 10">
            <a:extLst>
              <a:ext uri="{FF2B5EF4-FFF2-40B4-BE49-F238E27FC236}">
                <a16:creationId xmlns:a16="http://schemas.microsoft.com/office/drawing/2014/main" id="{CF3D1427-6210-43C2-A29E-978E990A34EF}"/>
              </a:ext>
            </a:extLst>
          </p:cNvPr>
          <p:cNvSpPr txBox="1"/>
          <p:nvPr/>
        </p:nvSpPr>
        <p:spPr>
          <a:xfrm>
            <a:off x="7106147" y="356974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pt-BR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ontserrat" panose="00000500000000000000" pitchFamily="2" charset="0"/>
              </a:rPr>
              <a:t>Amplificação da PP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573B8BE-C0AF-4F4F-8FDE-AEA26A9501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0429" y="4078718"/>
            <a:ext cx="4572000" cy="1485900"/>
          </a:xfrm>
          <a:prstGeom prst="rect">
            <a:avLst/>
          </a:prstGeom>
          <a:ln>
            <a:noFill/>
          </a:ln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id="{82DC3C81-5B71-4667-89AF-BF590218B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" t="1039" r="1039" b="1454"/>
          <a:stretch>
            <a:fillRect/>
          </a:stretch>
        </p:blipFill>
        <p:spPr bwMode="auto">
          <a:xfrm>
            <a:off x="1733053" y="1325855"/>
            <a:ext cx="293211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DIAGNÓSTICO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587481" y="687382"/>
            <a:ext cx="333136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DECISÃO TERAPÊUTICA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590CAF-6D15-45E2-AAAA-B14EA3236628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AAF481D6-53B8-4031-A819-D5AB0A50ABBF}"/>
              </a:ext>
            </a:extLst>
          </p:cNvPr>
          <p:cNvSpPr txBox="1"/>
          <p:nvPr/>
        </p:nvSpPr>
        <p:spPr>
          <a:xfrm>
            <a:off x="1509697" y="1474619"/>
            <a:ext cx="979247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  <a:defRPr sz="1800" b="1" kern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Avaliação difere do adulto</a:t>
            </a:r>
          </a:p>
          <a:p>
            <a:pPr marL="720725" indent="-285750" algn="l">
              <a:buFontTx/>
              <a:buChar char="-"/>
            </a:pPr>
            <a:r>
              <a:rPr lang="pt-BR" b="0" dirty="0" err="1">
                <a:sym typeface="+mn-ea"/>
              </a:rPr>
              <a:t>Multimorbidades</a:t>
            </a:r>
            <a:endParaRPr lang="pt-BR" b="0" dirty="0">
              <a:sym typeface="+mn-ea"/>
            </a:endParaRP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Polifarmácia</a:t>
            </a:r>
          </a:p>
          <a:p>
            <a:pPr marL="720725" indent="-285750" algn="l">
              <a:buFontTx/>
              <a:buChar char="-"/>
            </a:pPr>
            <a:endParaRPr lang="pt-BR" b="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Peculiaridades na Medida da PA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Hiato auscultatório</a:t>
            </a:r>
          </a:p>
          <a:p>
            <a:pPr marL="720725" indent="-285750" algn="l">
              <a:buFontTx/>
              <a:buChar char="-"/>
            </a:pPr>
            <a:r>
              <a:rPr lang="pt-BR" b="0" dirty="0" err="1">
                <a:sym typeface="+mn-ea"/>
              </a:rPr>
              <a:t>Pseudo-hipertensão</a:t>
            </a:r>
            <a:endParaRPr lang="pt-BR" b="0" dirty="0">
              <a:sym typeface="+mn-ea"/>
            </a:endParaRPr>
          </a:p>
          <a:p>
            <a:pPr marL="720725" indent="-285750" algn="l">
              <a:buFontTx/>
              <a:buChar char="-"/>
            </a:pPr>
            <a:endParaRPr lang="pt-BR" b="0" dirty="0"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Variações posturais e pós prandiais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MAPA, MRPA, AMPA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Importante papel nos idosos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DIAGNÓSTICO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587478" y="687382"/>
            <a:ext cx="3331361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DECISÃO TERAPÊUTICA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D590CAF-6D15-45E2-AAAA-B14EA3236628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  <p:sp>
        <p:nvSpPr>
          <p:cNvPr id="20" name="Text Box 3">
            <a:extLst>
              <a:ext uri="{FF2B5EF4-FFF2-40B4-BE49-F238E27FC236}">
                <a16:creationId xmlns:a16="http://schemas.microsoft.com/office/drawing/2014/main" id="{AAF481D6-53B8-4031-A819-D5AB0A50ABBF}"/>
              </a:ext>
            </a:extLst>
          </p:cNvPr>
          <p:cNvSpPr txBox="1"/>
          <p:nvPr/>
        </p:nvSpPr>
        <p:spPr>
          <a:xfrm>
            <a:off x="1509697" y="1584865"/>
            <a:ext cx="9792479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just">
              <a:spcAft>
                <a:spcPts val="600"/>
              </a:spcAft>
              <a:buClr>
                <a:srgbClr val="C00000"/>
              </a:buClr>
              <a:buSzPct val="135000"/>
              <a:buFont typeface="Arial" panose="020B0604020202020204" pitchFamily="34" charset="0"/>
              <a:buNone/>
              <a:defRPr sz="1800" b="1" kern="120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Montserrat" panose="00000500000000000000" pitchFamily="2" charset="0"/>
                <a:ea typeface="+mj-ea"/>
                <a:cs typeface="Montserrat" panose="00000500000000000000" pitchFamily="2" charset="0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b="0" dirty="0">
                <a:sym typeface="+mn-ea"/>
              </a:rPr>
              <a:t>Individualizar, ponderando: 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Condição funcional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Presença/Grau de Fragilidade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Cognição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Expectativas do paciente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Polifarmácia</a:t>
            </a:r>
          </a:p>
          <a:p>
            <a:pPr marL="720725" indent="-285750" algn="l">
              <a:buFontTx/>
              <a:buChar char="-"/>
            </a:pPr>
            <a:r>
              <a:rPr lang="pt-BR" b="0" dirty="0">
                <a:sym typeface="+mn-ea"/>
              </a:rPr>
              <a:t>Tolerabilidade ao tratamento</a:t>
            </a:r>
          </a:p>
          <a:p>
            <a:pPr marL="720725" indent="-285750" algn="l">
              <a:buFontTx/>
              <a:buChar char="-"/>
            </a:pPr>
            <a:r>
              <a:rPr lang="pt-BR" b="0" dirty="0" err="1">
                <a:sym typeface="+mn-ea"/>
              </a:rPr>
              <a:t>LOAs</a:t>
            </a:r>
            <a:r>
              <a:rPr lang="pt-BR" b="0" dirty="0">
                <a:sym typeface="+mn-ea"/>
              </a:rPr>
              <a:t> e Risco CV Global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328BE6-651A-41E6-980E-ECFC34631554}"/>
              </a:ext>
            </a:extLst>
          </p:cNvPr>
          <p:cNvSpPr txBox="1"/>
          <p:nvPr/>
        </p:nvSpPr>
        <p:spPr>
          <a:xfrm>
            <a:off x="3006853" y="4959950"/>
            <a:ext cx="6178294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 anchor="ctr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Nenhuma intervenção terapêutica deve ser negada ou retirada </a:t>
            </a:r>
          </a:p>
          <a:p>
            <a:pPr algn="ctr"/>
            <a:r>
              <a:rPr lang="pt-BR" b="1" dirty="0">
                <a:solidFill>
                  <a:schemeClr val="bg1"/>
                </a:solidFill>
                <a:latin typeface="Montserrat" panose="00000500000000000000" pitchFamily="2" charset="0"/>
              </a:rPr>
              <a:t>apenas com base na idade (GR: I; NE: C). </a:t>
            </a:r>
          </a:p>
        </p:txBody>
      </p:sp>
    </p:spTree>
    <p:extLst>
      <p:ext uri="{BB962C8B-B14F-4D97-AF65-F5344CB8AC3E}">
        <p14:creationId xmlns:p14="http://schemas.microsoft.com/office/powerpoint/2010/main" val="8958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/>
          <p:nvPr/>
        </p:nvSpPr>
        <p:spPr>
          <a:xfrm>
            <a:off x="291465" y="228600"/>
            <a:ext cx="11783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3200" dirty="0">
                <a:solidFill>
                  <a:srgbClr val="C80030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</a:rPr>
              <a:t>LIMIAR DE TRATAMENTO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085EC9E7-7613-4875-987D-E86777212205}"/>
              </a:ext>
            </a:extLst>
          </p:cNvPr>
          <p:cNvSpPr txBox="1"/>
          <p:nvPr/>
        </p:nvSpPr>
        <p:spPr>
          <a:xfrm>
            <a:off x="5466660" y="651810"/>
            <a:ext cx="125867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pt-BR" altLang="en-US" sz="1800" dirty="0">
                <a:solidFill>
                  <a:schemeClr val="tx1"/>
                </a:solidFill>
                <a:latin typeface="Montserrat ExtraBold" panose="00000900000000000000" pitchFamily="2" charset="0"/>
                <a:ea typeface="Segoe UI Black" panose="020B0A02040204020203" pitchFamily="34" charset="0"/>
                <a:cs typeface="AvenirNext LT Pro Bold" panose="020B0804020202020204" charset="0"/>
                <a:sym typeface="+mn-ea"/>
              </a:rPr>
              <a:t>E METAS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C9FCCC-5D64-46D6-AB8E-EBFE4A47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274" y="1635054"/>
            <a:ext cx="8220075" cy="1533525"/>
          </a:xfrm>
          <a:prstGeom prst="rect">
            <a:avLst/>
          </a:prstGeom>
        </p:spPr>
      </p:pic>
      <p:sp>
        <p:nvSpPr>
          <p:cNvPr id="18" name="CaixaDeTexto 4">
            <a:extLst>
              <a:ext uri="{FF2B5EF4-FFF2-40B4-BE49-F238E27FC236}">
                <a16:creationId xmlns:a16="http://schemas.microsoft.com/office/drawing/2014/main" id="{01CBF7B3-9C6E-427B-A22A-F583F9503AD9}"/>
              </a:ext>
            </a:extLst>
          </p:cNvPr>
          <p:cNvSpPr txBox="1"/>
          <p:nvPr/>
        </p:nvSpPr>
        <p:spPr>
          <a:xfrm>
            <a:off x="1535331" y="3292545"/>
            <a:ext cx="95824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1 = Mais importante a condição funcional que idade cronológica.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2 = Incluindo fragilidade leve.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3 = Fragilidade moderada a severa.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4 = Incluindo idosos com comorbidades: DM, DAC, DRC, ACV/TIA (não se refere à fase aguda).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5 = Avaliar ativamente a tolerabilidade, inclusive possíveis sintomas atípicos.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6 = Meta mais rígida (125-135 mmHg) pode ser obtida em casos selecionados, especialmente em idosos motivados, </a:t>
            </a: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	&lt;80 anos, apresentando ótima tolerabilidade ao tratamento.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7 = Limites mais elevados em caso de sobrevida limitada e ausência de sintomas; Redução da PA deve ser gradual.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pPr indent="450215" algn="l" fontAlgn="ctr"/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8 = PAD = evitar &lt; 65 - 70 mmHg em portadores de DAC clinicamente manifesta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</p:txBody>
      </p:sp>
      <p:sp>
        <p:nvSpPr>
          <p:cNvPr id="19" name="CaixaDeTexto 5">
            <a:extLst>
              <a:ext uri="{FF2B5EF4-FFF2-40B4-BE49-F238E27FC236}">
                <a16:creationId xmlns:a16="http://schemas.microsoft.com/office/drawing/2014/main" id="{E4EC0FB0-1D30-4CF4-93CF-2ABA9D2573CC}"/>
              </a:ext>
            </a:extLst>
          </p:cNvPr>
          <p:cNvSpPr txBox="1"/>
          <p:nvPr/>
        </p:nvSpPr>
        <p:spPr>
          <a:xfrm>
            <a:off x="1986889" y="5310451"/>
            <a:ext cx="92095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Obs.1: Monitoramento fora do consultório (MAPA/MRPA) deve ser realizado às mudanças de terapia ou anualmente </a:t>
            </a:r>
          </a:p>
          <a:p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devido à maior variabilidade da PA com envelhecimento, maior risco de hipotensão ortostática e </a:t>
            </a:r>
          </a:p>
          <a:p>
            <a:r>
              <a:rPr lang="pt-BR" sz="1200" dirty="0">
                <a:solidFill>
                  <a:srgbClr val="000000"/>
                </a:solidFill>
                <a:latin typeface="Montserrat Medium" panose="00000600000000000000" pitchFamily="2" charset="0"/>
              </a:rPr>
              <a:t>menor tolerabilidade ao tratamento inadequado da hipertensão do avental branco e mascarada. </a:t>
            </a:r>
            <a:endParaRPr lang="en-US" sz="1200" dirty="0">
              <a:solidFill>
                <a:srgbClr val="000000"/>
              </a:solidFill>
              <a:latin typeface="Montserrat Medium" panose="00000600000000000000" pitchFamily="2" charset="0"/>
            </a:endParaRPr>
          </a:p>
          <a:p>
            <a:endParaRPr lang="en-US" sz="2000" dirty="0">
              <a:latin typeface="Montserrat" panose="00000500000000000000" pitchFamily="2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99CB32-8D02-42C8-9DF3-BC57C456B7F9}"/>
              </a:ext>
            </a:extLst>
          </p:cNvPr>
          <p:cNvSpPr txBox="1"/>
          <p:nvPr/>
        </p:nvSpPr>
        <p:spPr>
          <a:xfrm>
            <a:off x="291465" y="6121569"/>
            <a:ext cx="6114472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Barroso WKS, Rodrigues CIS,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Bortolotto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 LA, Mota-Gomes MA, Brandão AA,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Feitosa ADM, et al. Diretrizes Brasileiras de Hipertensão Arterial – 2020. </a:t>
            </a:r>
          </a:p>
          <a:p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Arq. Bras. </a:t>
            </a:r>
            <a:r>
              <a:rPr lang="pt-BR" sz="900" dirty="0" err="1">
                <a:latin typeface="Montserrat Medium" panose="00000600000000000000" pitchFamily="2" charset="0"/>
                <a:cs typeface="Avenir LT Std 55 Roman" panose="020B0503020203020204" charset="0"/>
              </a:rPr>
              <a:t>Cardiol</a:t>
            </a:r>
            <a:r>
              <a:rPr lang="pt-BR" sz="900" dirty="0">
                <a:latin typeface="Montserrat Medium" panose="00000600000000000000" pitchFamily="2" charset="0"/>
                <a:cs typeface="Avenir LT Std 55 Roman" panose="020B0503020203020204" charset="0"/>
              </a:rPr>
              <a:t>. 2021;116(3):516-658.</a:t>
            </a:r>
            <a:endParaRPr lang="es-ES" sz="900" dirty="0">
              <a:latin typeface="Montserrat Medium" panose="00000600000000000000" pitchFamily="2" charset="0"/>
              <a:cs typeface="Avenir LT Std 55 Roman" panose="020B0503020203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1985</Words>
  <Application>Microsoft Office PowerPoint</Application>
  <PresentationFormat>Widescreen</PresentationFormat>
  <Paragraphs>217</Paragraphs>
  <Slides>20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7" baseType="lpstr">
      <vt:lpstr>Montserrat</vt:lpstr>
      <vt:lpstr>Arial</vt:lpstr>
      <vt:lpstr>Montserrat SemiBold</vt:lpstr>
      <vt:lpstr>Calibri</vt:lpstr>
      <vt:lpstr>Montserrat ExtraBold</vt:lpstr>
      <vt:lpstr>Montserrat Medium</vt:lpstr>
      <vt:lpstr>1_Default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Lenovo</dc:creator>
  <cp:lastModifiedBy>Audes Feitosa</cp:lastModifiedBy>
  <cp:revision>221</cp:revision>
  <dcterms:created xsi:type="dcterms:W3CDTF">2021-03-09T16:10:00Z</dcterms:created>
  <dcterms:modified xsi:type="dcterms:W3CDTF">2021-04-09T20:36:21Z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1033-11.2.0.9669</vt:lpwstr>
  </property>
</Properties>
</file>